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1" r:id="rId1"/>
  </p:sldMasterIdLst>
  <p:notesMasterIdLst>
    <p:notesMasterId r:id="rId73"/>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50" r:id="rId27"/>
    <p:sldId id="298" r:id="rId28"/>
    <p:sldId id="318" r:id="rId29"/>
    <p:sldId id="353" r:id="rId30"/>
    <p:sldId id="354" r:id="rId31"/>
    <p:sldId id="323" r:id="rId32"/>
    <p:sldId id="324" r:id="rId33"/>
    <p:sldId id="325" r:id="rId34"/>
    <p:sldId id="331" r:id="rId35"/>
    <p:sldId id="332" r:id="rId36"/>
    <p:sldId id="333" r:id="rId37"/>
    <p:sldId id="327" r:id="rId38"/>
    <p:sldId id="326" r:id="rId39"/>
    <p:sldId id="334" r:id="rId40"/>
    <p:sldId id="342" r:id="rId41"/>
    <p:sldId id="335" r:id="rId42"/>
    <p:sldId id="336" r:id="rId43"/>
    <p:sldId id="337" r:id="rId44"/>
    <p:sldId id="338" r:id="rId45"/>
    <p:sldId id="339" r:id="rId46"/>
    <p:sldId id="340" r:id="rId47"/>
    <p:sldId id="341" r:id="rId48"/>
    <p:sldId id="412" r:id="rId49"/>
    <p:sldId id="265" r:id="rId50"/>
    <p:sldId id="267" r:id="rId51"/>
    <p:sldId id="268" r:id="rId52"/>
    <p:sldId id="388" r:id="rId53"/>
    <p:sldId id="270" r:id="rId54"/>
    <p:sldId id="413" r:id="rId55"/>
    <p:sldId id="271" r:id="rId56"/>
    <p:sldId id="272" r:id="rId57"/>
    <p:sldId id="277" r:id="rId58"/>
    <p:sldId id="399" r:id="rId59"/>
    <p:sldId id="376" r:id="rId60"/>
    <p:sldId id="266" r:id="rId61"/>
    <p:sldId id="380" r:id="rId62"/>
    <p:sldId id="402" r:id="rId63"/>
    <p:sldId id="403" r:id="rId64"/>
    <p:sldId id="395" r:id="rId65"/>
    <p:sldId id="404" r:id="rId66"/>
    <p:sldId id="405" r:id="rId67"/>
    <p:sldId id="406" r:id="rId68"/>
    <p:sldId id="381" r:id="rId69"/>
    <p:sldId id="407" r:id="rId70"/>
    <p:sldId id="408" r:id="rId71"/>
    <p:sldId id="40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4"/>
  </p:normalViewPr>
  <p:slideViewPr>
    <p:cSldViewPr snapToGrid="0" snapToObjects="1" showGuides="1">
      <p:cViewPr>
        <p:scale>
          <a:sx n="103" d="100"/>
          <a:sy n="103" d="100"/>
        </p:scale>
        <p:origin x="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7/22/19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209549993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3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oleObject" Target="../embeddings/oleObject1.bin"/><Relationship Id="rId7"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 Id="rId3" Type="http://schemas.openxmlformats.org/officeDocument/2006/relationships/image" Target="../media/image5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 Id="rId3" Type="http://schemas.openxmlformats.org/officeDocument/2006/relationships/image" Target="../media/image4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40.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39.png"/><Relationship Id="rId9" Type="http://schemas.openxmlformats.org/officeDocument/2006/relationships/image" Target="../media/image76.png"/><Relationship Id="rId10"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4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5" Type="http://schemas.openxmlformats.org/officeDocument/2006/relationships/image" Target="../media/image93.png"/><Relationship Id="rId6" Type="http://schemas.openxmlformats.org/officeDocument/2006/relationships/image" Target="../media/image50.png"/><Relationship Id="rId7" Type="http://schemas.openxmlformats.org/officeDocument/2006/relationships/image" Target="../media/image38.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6.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45.png"/><Relationship Id="rId14" Type="http://schemas.openxmlformats.org/officeDocument/2006/relationships/image" Target="../media/image48.png"/><Relationship Id="rId1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57.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48.png"/><Relationship Id="rId13" Type="http://schemas.openxmlformats.org/officeDocument/2006/relationships/image" Target="../media/image68.png"/><Relationship Id="rId1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8.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48.png"/><Relationship Id="rId13" Type="http://schemas.openxmlformats.org/officeDocument/2006/relationships/image" Target="../media/image68.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 Type="http://schemas.openxmlformats.org/officeDocument/2006/relationships/image" Target="../media/image79.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70.png"/><Relationship Id="rId6" Type="http://schemas.openxmlformats.org/officeDocument/2006/relationships/image" Target="../media/image68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100.png"/><Relationship Id="rId10"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62.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67.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68.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69.xml.rels><?xml version="1.0" encoding="UTF-8" standalone="yes"?>
<Relationships xmlns="http://schemas.openxmlformats.org/package/2006/relationships"><Relationship Id="rId8" Type="http://schemas.openxmlformats.org/officeDocument/2006/relationships/image" Target="../media/image118.png"/><Relationship Id="rId9" Type="http://schemas.openxmlformats.org/officeDocument/2006/relationships/image" Target="../media/image119.png"/><Relationship Id="rId6" Type="http://schemas.openxmlformats.org/officeDocument/2006/relationships/image" Target="../media/image113.png"/><Relationship Id="rId7"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Lecture 4:  </a:t>
            </a:r>
            <a:r>
              <a:rPr lang="en-US" dirty="0" smtClean="0"/>
              <a:t>Perceptron and Back Propagation</a:t>
            </a:r>
            <a:endParaRPr lang="en-US" dirty="0"/>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smtClean="0">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8472" y="1402190"/>
            <a:ext cx="4035287" cy="2690192"/>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Review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b="1"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a:p>
            <a:r>
              <a:rPr lang="en-US" sz="2400" b="1" dirty="0" smtClean="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derive the </a:t>
            </a:r>
            <a:r>
              <a:rPr lang="en-US" b="1" dirty="0" smtClean="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smtClean="0">
                <a:latin typeface="Karla" charset="0"/>
                <a:ea typeface="Karla" charset="0"/>
                <a:cs typeface="Karla" charset="0"/>
              </a:rPr>
              <a:t>We need to avoid local 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Finally, 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this can be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26</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35"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31</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37</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 (ANN)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3017449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49</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Using Heart Data</a:t>
            </a:r>
            <a:endParaRPr lang="en-US" dirty="0"/>
          </a:p>
        </p:txBody>
      </p:sp>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220" y="1941761"/>
            <a:ext cx="6119812" cy="4207580"/>
          </a:xfrm>
        </p:spPr>
      </p:pic>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3033895" y="1941760"/>
            <a:ext cx="6126480" cy="4207581"/>
          </a:xfrm>
          <a:prstGeom prst="rect">
            <a:avLst/>
          </a:prstGeom>
        </p:spPr>
      </p:pic>
      <p:sp>
        <p:nvSpPr>
          <p:cNvPr id="12" name="TextBox 11"/>
          <p:cNvSpPr txBox="1"/>
          <p:nvPr/>
        </p:nvSpPr>
        <p:spPr>
          <a:xfrm>
            <a:off x="839450" y="1233478"/>
            <a:ext cx="662072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a concept.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438" y="1792819"/>
            <a:ext cx="6172201" cy="4114800"/>
          </a:xfrm>
          <a:prstGeom prst="rect">
            <a:avLst/>
          </a:prstGeom>
        </p:spPr>
      </p:pic>
      <p:sp>
        <p:nvSpPr>
          <p:cNvPr id="2" name="Title 1"/>
          <p:cNvSpPr>
            <a:spLocks noGrp="1"/>
          </p:cNvSpPr>
          <p:nvPr>
            <p:ph type="title"/>
          </p:nvPr>
        </p:nvSpPr>
        <p:spPr/>
        <p:txBody>
          <a:bodyPr/>
          <a:lstStyle/>
          <a:p>
            <a:r>
              <a:rPr lang="en-US" dirty="0"/>
              <a:t>Example Using Heart Data</a:t>
            </a:r>
          </a:p>
        </p:txBody>
      </p:sp>
      <p:sp>
        <p:nvSpPr>
          <p:cNvPr id="3" name="Content Placeholder 2"/>
          <p:cNvSpPr>
            <a:spLocks noGrp="1"/>
          </p:cNvSpPr>
          <p:nvPr>
            <p:ph idx="1"/>
          </p:nvPr>
        </p:nvSpPr>
        <p:spPr/>
        <p:txBody>
          <a:bodyPr/>
          <a:lstStyle/>
          <a:p>
            <a:r>
              <a:rPr lang="en-US" dirty="0">
                <a:solidFill>
                  <a:schemeClr val="tx1">
                    <a:lumMod val="75000"/>
                    <a:lumOff val="25000"/>
                  </a:schemeClr>
                </a:solidFill>
                <a:latin typeface="Karla" charset="0"/>
                <a:ea typeface="Karla" charset="0"/>
                <a:cs typeface="Karla" charset="0"/>
              </a:rPr>
              <a:t>Select W such as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12" name="Group 11"/>
          <p:cNvGrpSpPr/>
          <p:nvPr/>
        </p:nvGrpSpPr>
        <p:grpSpPr>
          <a:xfrm>
            <a:off x="883048" y="2990586"/>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883853" y="1260641"/>
            <a:ext cx="184731" cy="369332"/>
          </a:xfrm>
          <a:prstGeom prst="rect">
            <a:avLst/>
          </a:prstGeom>
          <a:noFill/>
        </p:spPr>
        <p:txBody>
          <a:bodyPr wrap="none" rtlCol="0">
            <a:spAutoFit/>
          </a:bodyPr>
          <a:lstStyle/>
          <a:p>
            <a:endParaRPr lang="en-US"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573" y="1792819"/>
            <a:ext cx="6172200" cy="4114800"/>
          </a:xfrm>
          <a:prstGeom prst="rect">
            <a:avLst/>
          </a:prstGeom>
        </p:spPr>
      </p:pic>
      <p:sp>
        <p:nvSpPr>
          <p:cNvPr id="2" name="Title 1"/>
          <p:cNvSpPr>
            <a:spLocks noGrp="1"/>
          </p:cNvSpPr>
          <p:nvPr>
            <p:ph type="title"/>
          </p:nvPr>
        </p:nvSpPr>
        <p:spPr/>
        <p:txBody>
          <a:bodyPr/>
          <a:lstStyle/>
          <a:p>
            <a:r>
              <a:rPr lang="en-US" dirty="0"/>
              <a:t>Example Using Heart Data</a:t>
            </a:r>
          </a:p>
        </p:txBody>
      </p:sp>
      <p:sp>
        <p:nvSpPr>
          <p:cNvPr id="3" name="Content Placeholder 2"/>
          <p:cNvSpPr>
            <a:spLocks noGrp="1"/>
          </p:cNvSpPr>
          <p:nvPr>
            <p:ph idx="1"/>
          </p:nvPr>
        </p:nvSpPr>
        <p:spPr/>
        <p:txBody>
          <a:bodyPr/>
          <a:lstStyle/>
          <a:p>
            <a:r>
              <a:rPr lang="en-US" dirty="0">
                <a:solidFill>
                  <a:schemeClr val="tx1">
                    <a:lumMod val="75000"/>
                    <a:lumOff val="25000"/>
                  </a:schemeClr>
                </a:solidFill>
                <a:latin typeface="Karla" charset="0"/>
                <a:ea typeface="Karla" charset="0"/>
                <a:cs typeface="Karla" charset="0"/>
              </a:rPr>
              <a:t>Select </a:t>
            </a:r>
            <a:r>
              <a:rPr lang="en-US" dirty="0" smtClean="0">
                <a:solidFill>
                  <a:schemeClr val="tx1">
                    <a:lumMod val="75000"/>
                    <a:lumOff val="25000"/>
                  </a:schemeClr>
                </a:solidFill>
                <a:latin typeface="Karla" charset="0"/>
                <a:ea typeface="Karla" charset="0"/>
                <a:cs typeface="Karla" charset="0"/>
              </a:rPr>
              <a:t>another W </a:t>
            </a:r>
            <a:r>
              <a:rPr lang="en-US" dirty="0">
                <a:solidFill>
                  <a:schemeClr val="tx1">
                    <a:lumMod val="75000"/>
                    <a:lumOff val="25000"/>
                  </a:schemeClr>
                </a:solidFill>
                <a:latin typeface="Karla" charset="0"/>
                <a:ea typeface="Karla" charset="0"/>
                <a:cs typeface="Karla" charset="0"/>
              </a:rPr>
              <a:t>such as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grpSp>
        <p:nvGrpSpPr>
          <p:cNvPr id="12" name="Group 11"/>
          <p:cNvGrpSpPr/>
          <p:nvPr/>
        </p:nvGrpSpPr>
        <p:grpSpPr>
          <a:xfrm>
            <a:off x="883048" y="2990586"/>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883853" y="1260641"/>
            <a:ext cx="184731" cy="369332"/>
          </a:xfrm>
          <a:prstGeom prst="rect">
            <a:avLst/>
          </a:prstGeom>
          <a:noFill/>
        </p:spPr>
        <p:txBody>
          <a:bodyPr wrap="none" rtlCol="0">
            <a:spAutoFit/>
          </a:bodyPr>
          <a:lstStyle/>
          <a:p>
            <a:endParaRPr lang="en-US"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6021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59</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xmlns="" val="20000"/>
                    </a:ext>
                  </a:extLst>
                </a:gridCol>
                <a:gridCol w="805837">
                  <a:extLst>
                    <a:ext uri="{9D8B030D-6E8A-4147-A177-3AD203B41FA5}">
                      <a16:colId xmlns:a16="http://schemas.microsoft.com/office/drawing/2014/main" xmlns="" val="20001"/>
                    </a:ext>
                  </a:extLst>
                </a:gridCol>
                <a:gridCol w="1392301">
                  <a:extLst>
                    <a:ext uri="{9D8B030D-6E8A-4147-A177-3AD203B41FA5}">
                      <a16:colId xmlns:a16="http://schemas.microsoft.com/office/drawing/2014/main" xmlns="" val="20002"/>
                    </a:ext>
                  </a:extLst>
                </a:gridCol>
                <a:gridCol w="812800">
                  <a:extLst>
                    <a:ext uri="{9D8B030D-6E8A-4147-A177-3AD203B41FA5}">
                      <a16:colId xmlns:a16="http://schemas.microsoft.com/office/drawing/2014/main" xmlns="" val="20003"/>
                    </a:ext>
                  </a:extLst>
                </a:gridCol>
                <a:gridCol w="709455">
                  <a:extLst>
                    <a:ext uri="{9D8B030D-6E8A-4147-A177-3AD203B41FA5}">
                      <a16:colId xmlns:a16="http://schemas.microsoft.com/office/drawing/2014/main" xmlns="" val="20004"/>
                    </a:ext>
                  </a:extLst>
                </a:gridCol>
                <a:gridCol w="512255">
                  <a:extLst>
                    <a:ext uri="{9D8B030D-6E8A-4147-A177-3AD203B41FA5}">
                      <a16:colId xmlns:a16="http://schemas.microsoft.com/office/drawing/2014/main" xmlns="" val="20005"/>
                    </a:ext>
                  </a:extLst>
                </a:gridCol>
                <a:gridCol w="922846">
                  <a:extLst>
                    <a:ext uri="{9D8B030D-6E8A-4147-A177-3AD203B41FA5}">
                      <a16:colId xmlns:a16="http://schemas.microsoft.com/office/drawing/2014/main" xmlns="" val="20006"/>
                    </a:ext>
                  </a:extLst>
                </a:gridCol>
                <a:gridCol w="841439">
                  <a:extLst>
                    <a:ext uri="{9D8B030D-6E8A-4147-A177-3AD203B41FA5}">
                      <a16:colId xmlns:a16="http://schemas.microsoft.com/office/drawing/2014/main" xmlns="" val="20007"/>
                    </a:ext>
                  </a:extLst>
                </a:gridCol>
                <a:gridCol w="751205">
                  <a:extLst>
                    <a:ext uri="{9D8B030D-6E8A-4147-A177-3AD203B41FA5}">
                      <a16:colId xmlns:a16="http://schemas.microsoft.com/office/drawing/2014/main" xmlns="" val="20008"/>
                    </a:ext>
                  </a:extLst>
                </a:gridCol>
                <a:gridCol w="933768">
                  <a:extLst>
                    <a:ext uri="{9D8B030D-6E8A-4147-A177-3AD203B41FA5}">
                      <a16:colId xmlns:a16="http://schemas.microsoft.com/office/drawing/2014/main" xmlns="" val="20009"/>
                    </a:ext>
                  </a:extLst>
                </a:gridCol>
                <a:gridCol w="695643">
                  <a:extLst>
                    <a:ext uri="{9D8B030D-6E8A-4147-A177-3AD203B41FA5}">
                      <a16:colId xmlns:a16="http://schemas.microsoft.com/office/drawing/2014/main" xmlns="" val="20010"/>
                    </a:ext>
                  </a:extLst>
                </a:gridCol>
                <a:gridCol w="502212">
                  <a:extLst>
                    <a:ext uri="{9D8B030D-6E8A-4147-A177-3AD203B41FA5}">
                      <a16:colId xmlns:a16="http://schemas.microsoft.com/office/drawing/2014/main" xmlns="" val="20011"/>
                    </a:ext>
                  </a:extLst>
                </a:gridCol>
                <a:gridCol w="1088517">
                  <a:extLst>
                    <a:ext uri="{9D8B030D-6E8A-4147-A177-3AD203B41FA5}">
                      <a16:colId xmlns:a16="http://schemas.microsoft.com/office/drawing/2014/main" xmlns="" val="20012"/>
                    </a:ext>
                  </a:extLst>
                </a:gridCol>
                <a:gridCol w="609918">
                  <a:extLst>
                    <a:ext uri="{9D8B030D-6E8A-4147-A177-3AD203B41FA5}">
                      <a16:colId xmlns:a16="http://schemas.microsoft.com/office/drawing/2014/main" xmlns=""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xmlns=""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xmlns=""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mc:Choice xmlns:a14="http://schemas.microsoft.com/office/drawing/2010/main"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mc:Choice xmlns:a14="http://schemas.microsoft.com/office/drawing/2010/main"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h</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smtClean="0">
                <a:solidFill>
                  <a:schemeClr val="tx1">
                    <a:lumMod val="75000"/>
                    <a:lumOff val="25000"/>
                  </a:schemeClr>
                </a:solidFill>
                <a:latin typeface="Karla" charset="0"/>
                <a:ea typeface="Karla" charset="0"/>
                <a:cs typeface="Karla" charset="0"/>
              </a:rPr>
              <a:t>X</a:t>
            </a:r>
            <a:r>
              <a:rPr lang="en-US" sz="2400" i="1" dirty="0" smtClean="0">
                <a:solidFill>
                  <a:schemeClr val="tx1">
                    <a:lumMod val="75000"/>
                    <a:lumOff val="25000"/>
                  </a:schemeClr>
                </a:solidFill>
                <a:latin typeface="Karla" charset="0"/>
                <a:ea typeface="Karla" charset="0"/>
                <a:cs typeface="Karla" charset="0"/>
              </a:rPr>
              <a:t>, y</a:t>
            </a:r>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68</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mc:Choice xmlns:a14="http://schemas.microsoft.com/office/drawing/2010/main" Requires="a14">
                <p:sp>
                  <p:nvSpPr>
                    <p:cNvPr id="15" name="TextBox 14"/>
                    <p:cNvSpPr txBox="1"/>
                    <p:nvPr/>
                  </p:nvSpPr>
                  <p:spPr>
                    <a:xfrm flipH="1" flipV="1">
                      <a:off x="2777549" y="3300601"/>
                      <a:ext cx="425045"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flipH="1" flipV="1">
                      <a:off x="2777549" y="3300601"/>
                      <a:ext cx="425045" cy="369333"/>
                    </a:xfrm>
                    <a:prstGeom prst="rect">
                      <a:avLst/>
                    </a:prstGeom>
                    <a:blipFill rotWithShape="0">
                      <a:blip r:embed="rId2"/>
                      <a:stretch>
                        <a:fillRect l="-35897" t="-64706"/>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14" name="Rectangle 13"/>
                  <p:cNvSpPr/>
                  <p:nvPr/>
                </p:nvSpPr>
                <p:spPr>
                  <a:xfrm>
                    <a:off x="9810743" y="2788333"/>
                    <a:ext cx="382670" cy="3693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9810743" y="2788333"/>
                    <a:ext cx="382670" cy="369333"/>
                  </a:xfrm>
                  <a:prstGeom prst="rect">
                    <a:avLst/>
                  </a:prstGeom>
                  <a:blipFill rotWithShape="0">
                    <a:blip r:embed="rId7"/>
                    <a:stretch>
                      <a:fillRect r="-45714" b="-6176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25A26A45-74F5-6440-96E7-6D3300B2EFB1}" type="mathplaceholder">
                                  <a:rPr lang="en-US" sz="1400" i="1" smtClean="0">
                                    <a:latin typeface="Cambria Math" charset="0"/>
                                  </a:rPr>
                                  <a:t>Type equation here.</a:t>
                                </a:fld>
                              </m:oMath>
                            </m:oMathPara>
                          </a14:m>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charset="0"/>
                        <a:ea typeface="Karla" charset="0"/>
                        <a:cs typeface="Karla" charset="0"/>
                      </a:rPr>
                      <m:t>𝑆</m:t>
                    </m:r>
                  </m:oMath>
                </a14:m>
                <a:r>
                  <a:rPr lang="en-US" sz="2400" dirty="0">
                    <a:latin typeface="Karla" charset="0"/>
                    <a:ea typeface="Karla" charset="0"/>
                    <a:cs typeface="Karla" charset="0"/>
                  </a:rPr>
                  <a:t>-shaped curve </a:t>
                </a:r>
                <a:r>
                  <a:rPr lang="en-US" sz="2400" dirty="0" smtClean="0">
                    <a:latin typeface="Karla" charset="0"/>
                    <a:ea typeface="Karla" charset="0"/>
                    <a:cs typeface="Karla" charset="0"/>
                  </a:rPr>
                  <a:t>is distance from </a:t>
                </a:r>
                <a:r>
                  <a:rPr lang="en-US" sz="2400" dirty="0">
                    <a:latin typeface="Karla" charset="0"/>
                    <a:ea typeface="Karla" charset="0"/>
                    <a:cs typeface="Karla" charset="0"/>
                  </a:rPr>
                  <a:t>½ to ~1 or ½\ to ~0 to ½ is  </a:t>
                </a:r>
                <a14:m>
                  <m:oMath xmlns:m="http://schemas.openxmlformats.org/officeDocument/2006/math">
                    <m:f>
                      <m:fPr>
                        <m:ctrlPr>
                          <a:rPr lang="en-US" sz="2400" i="1">
                            <a:latin typeface="Cambria Math"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Lecture5_Boosting</Template>
  <TotalTime>25632</TotalTime>
  <Words>7024</Words>
  <Application>Microsoft Macintosh PowerPoint</Application>
  <PresentationFormat>Widescreen</PresentationFormat>
  <Paragraphs>885</Paragraphs>
  <Slides>71</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1" baseType="lpstr">
      <vt:lpstr>Calibri</vt:lpstr>
      <vt:lpstr>Cambria Math</vt:lpstr>
      <vt:lpstr>Courier New</vt:lpstr>
      <vt:lpstr>Karla</vt:lpstr>
      <vt:lpstr>Mangal</vt:lpstr>
      <vt:lpstr>Open Sans</vt:lpstr>
      <vt:lpstr>Wingdings</vt:lpstr>
      <vt:lpstr>Arial</vt:lpstr>
      <vt:lpstr>GEC_template</vt:lpstr>
      <vt:lpstr>Equation</vt:lpstr>
      <vt:lpstr>Lecture 4: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249</cp:revision>
  <dcterms:created xsi:type="dcterms:W3CDTF">2018-07-15T23:20:29Z</dcterms:created>
  <dcterms:modified xsi:type="dcterms:W3CDTF">2019-07-24T00:38:15Z</dcterms:modified>
</cp:coreProperties>
</file>